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3" r:id="rId2"/>
    <p:sldId id="321" r:id="rId3"/>
    <p:sldId id="330" r:id="rId4"/>
    <p:sldId id="322" r:id="rId5"/>
    <p:sldId id="332" r:id="rId6"/>
    <p:sldId id="337" r:id="rId7"/>
    <p:sldId id="328" r:id="rId8"/>
    <p:sldId id="342" r:id="rId9"/>
    <p:sldId id="343" r:id="rId10"/>
    <p:sldId id="344" r:id="rId11"/>
    <p:sldId id="345" r:id="rId12"/>
    <p:sldId id="346" r:id="rId13"/>
    <p:sldId id="297" r:id="rId14"/>
  </p:sldIdLst>
  <p:sldSz cx="9144000" cy="6858000" type="screen4x3"/>
  <p:notesSz cx="6858000" cy="9144000"/>
  <p:embeddedFontLst>
    <p:embeddedFont>
      <p:font typeface="맑은 고딕" panose="020B0503020000020004" pitchFamily="3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B77"/>
    <a:srgbClr val="6A7538"/>
    <a:srgbClr val="592A34"/>
    <a:srgbClr val="DBAFB8"/>
    <a:srgbClr val="B35669"/>
    <a:srgbClr val="FDE7FC"/>
    <a:srgbClr val="944657"/>
    <a:srgbClr val="C00000"/>
    <a:srgbClr val="2D2F2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767" autoAdjust="0"/>
  </p:normalViewPr>
  <p:slideViewPr>
    <p:cSldViewPr>
      <p:cViewPr varScale="1">
        <p:scale>
          <a:sx n="78" d="100"/>
          <a:sy n="78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13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203848" y="2348880"/>
            <a:ext cx="5832648" cy="158533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b="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111812"/>
            <a:ext cx="7085132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85132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4399406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295400" y="4267200"/>
            <a:ext cx="7086600" cy="1143000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4D5B77"/>
                </a:solidFill>
              </a:rPr>
              <a:t>OPTIMIZATION PROBLEMS</a:t>
            </a:r>
            <a:br>
              <a:rPr lang="en-US" sz="4400" b="1" dirty="0">
                <a:solidFill>
                  <a:srgbClr val="4D5B77"/>
                </a:solidFill>
              </a:rPr>
            </a:br>
            <a:r>
              <a:rPr lang="en-US" sz="2400" b="1" dirty="0"/>
              <a:t>TRANSPORTATION PROBLEM </a:t>
            </a:r>
            <a:br>
              <a:rPr lang="en-US" sz="2400" b="1" dirty="0"/>
            </a:br>
            <a:r>
              <a:rPr lang="en-US" sz="2400" b="1" dirty="0"/>
              <a:t>APPLICATION IN WATER RESOURCES MANAGEMENT</a:t>
            </a:r>
            <a:br>
              <a:rPr lang="en-US" sz="2400" b="1" dirty="0"/>
            </a:br>
            <a:r>
              <a:rPr lang="en-US" sz="2400" b="1" dirty="0" err="1"/>
              <a:t>Jovana</a:t>
            </a:r>
            <a:r>
              <a:rPr lang="en-US" sz="2400" b="1" dirty="0"/>
              <a:t> </a:t>
            </a:r>
            <a:r>
              <a:rPr lang="en-US" sz="2400" b="1" dirty="0" err="1"/>
              <a:t>Andrijevic</a:t>
            </a:r>
            <a:br>
              <a:rPr lang="en-US" sz="2400" dirty="0"/>
            </a:br>
            <a:endParaRPr lang="ko-KR" altLang="en-US" sz="4400" b="1" dirty="0">
              <a:solidFill>
                <a:srgbClr val="4D5B77"/>
              </a:solidFill>
              <a:ea typeface="Adobe Gothic Std B" pitchFamily="34" charset="-128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Autofit/>
          </a:bodyPr>
          <a:lstStyle/>
          <a:p>
            <a:r>
              <a:rPr lang="bg-BG" sz="2400" b="1" i="0" dirty="0">
                <a:solidFill>
                  <a:srgbClr val="4D5B77"/>
                </a:solidFill>
              </a:rPr>
              <a:t>2.</a:t>
            </a:r>
            <a:r>
              <a:rPr lang="en-GB" sz="2400" b="1" i="0" dirty="0">
                <a:solidFill>
                  <a:srgbClr val="4D5B77"/>
                </a:solidFill>
              </a:rPr>
              <a:t>3</a:t>
            </a:r>
            <a:r>
              <a:rPr lang="bg-BG" sz="2400" b="1" i="0" dirty="0">
                <a:solidFill>
                  <a:srgbClr val="4D5B77"/>
                </a:solidFill>
              </a:rPr>
              <a:t>.</a:t>
            </a:r>
            <a:r>
              <a:rPr lang="en-GB" sz="2400" b="1" i="0" dirty="0">
                <a:solidFill>
                  <a:srgbClr val="4D5B77"/>
                </a:solidFill>
              </a:rPr>
              <a:t>2. MS Excel model</a:t>
            </a:r>
            <a:endParaRPr lang="en-US" sz="24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Two matrices are made – the Matrix of volumes and Matrix of Costs 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4D5B77"/>
              </a:solidFill>
            </a:endParaRP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Creation of Solution Model in MS Excel</a:t>
            </a:r>
            <a:endParaRPr lang="en-US" sz="3200" dirty="0">
              <a:solidFill>
                <a:srgbClr val="4D5B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096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D5B77"/>
                </a:solidFill>
              </a:rPr>
              <a:t>Fig</a:t>
            </a:r>
            <a:r>
              <a:rPr lang="bg-BG" sz="2000" b="1" dirty="0">
                <a:solidFill>
                  <a:srgbClr val="4D5B77"/>
                </a:solidFill>
              </a:rPr>
              <a:t>. </a:t>
            </a:r>
            <a:r>
              <a:rPr lang="en-GB" sz="2000" b="1" dirty="0">
                <a:solidFill>
                  <a:srgbClr val="4D5B77"/>
                </a:solidFill>
              </a:rPr>
              <a:t>4</a:t>
            </a:r>
            <a:r>
              <a:rPr lang="bg-BG" sz="2000" b="1" dirty="0">
                <a:solidFill>
                  <a:srgbClr val="4D5B77"/>
                </a:solidFill>
              </a:rPr>
              <a:t>.</a:t>
            </a:r>
            <a:r>
              <a:rPr lang="en-US" sz="2000" b="1" dirty="0">
                <a:solidFill>
                  <a:srgbClr val="4D5B77"/>
                </a:solidFill>
              </a:rPr>
              <a:t> </a:t>
            </a:r>
            <a:endParaRPr lang="en-US" sz="2400" dirty="0">
              <a:solidFill>
                <a:srgbClr val="4D5B77"/>
              </a:solidFill>
            </a:endParaRPr>
          </a:p>
        </p:txBody>
      </p:sp>
      <p:pic>
        <p:nvPicPr>
          <p:cNvPr id="9" name="Picture 8" descr="mmmm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4114800" cy="3733800"/>
          </a:xfrm>
          <a:prstGeom prst="rect">
            <a:avLst/>
          </a:prstGeom>
        </p:spPr>
      </p:pic>
      <p:pic>
        <p:nvPicPr>
          <p:cNvPr id="10" name="Picture 9" descr="Vale 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4191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Autofit/>
          </a:bodyPr>
          <a:lstStyle/>
          <a:p>
            <a:r>
              <a:rPr lang="bg-BG" sz="2400" b="1" i="0" dirty="0">
                <a:solidFill>
                  <a:srgbClr val="4D5B77"/>
                </a:solidFill>
              </a:rPr>
              <a:t>2.</a:t>
            </a:r>
            <a:r>
              <a:rPr lang="en-GB" sz="2400" b="1" i="0" dirty="0">
                <a:solidFill>
                  <a:srgbClr val="4D5B77"/>
                </a:solidFill>
              </a:rPr>
              <a:t>3</a:t>
            </a:r>
            <a:r>
              <a:rPr lang="bg-BG" sz="2400" b="1" i="0" dirty="0">
                <a:solidFill>
                  <a:srgbClr val="4D5B77"/>
                </a:solidFill>
              </a:rPr>
              <a:t>.</a:t>
            </a:r>
            <a:r>
              <a:rPr lang="en-GB" sz="2400" b="1" i="0" dirty="0">
                <a:solidFill>
                  <a:srgbClr val="4D5B77"/>
                </a:solidFill>
              </a:rPr>
              <a:t>3. MS Excel Solver Solution</a:t>
            </a:r>
            <a:endParaRPr lang="en-US" sz="24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i="0" dirty="0">
                <a:solidFill>
                  <a:srgbClr val="4D5B77"/>
                </a:solidFill>
              </a:rPr>
              <a:t>The solution of the task is obtained by means of the </a:t>
            </a:r>
            <a:r>
              <a:rPr lang="en-GB" sz="2000" i="0" dirty="0" err="1">
                <a:solidFill>
                  <a:srgbClr val="4D5B77"/>
                </a:solidFill>
              </a:rPr>
              <a:t>Solveradd</a:t>
            </a:r>
            <a:r>
              <a:rPr lang="en-GB" sz="2000" i="0" dirty="0">
                <a:solidFill>
                  <a:srgbClr val="4D5B77"/>
                </a:solidFill>
              </a:rPr>
              <a:t>-in tool </a:t>
            </a:r>
            <a:r>
              <a:rPr lang="en-GB" sz="2000" i="0" dirty="0" err="1">
                <a:solidFill>
                  <a:srgbClr val="4D5B77"/>
                </a:solidFill>
              </a:rPr>
              <a:t>ofMS</a:t>
            </a:r>
            <a:r>
              <a:rPr lang="en-GB" sz="2000" i="0" dirty="0">
                <a:solidFill>
                  <a:srgbClr val="4D5B77"/>
                </a:solidFill>
              </a:rPr>
              <a:t> Excel</a:t>
            </a:r>
            <a:r>
              <a:rPr lang="bg-BG" sz="2000" i="0" dirty="0">
                <a:solidFill>
                  <a:srgbClr val="4D5B77"/>
                </a:solidFill>
              </a:rPr>
              <a:t>. </a:t>
            </a:r>
            <a:endParaRPr lang="en-US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i="0" dirty="0">
                <a:solidFill>
                  <a:srgbClr val="4D5B77"/>
                </a:solidFill>
              </a:rPr>
              <a:t>The results are presented in Fig. 6.</a:t>
            </a:r>
            <a:endParaRPr lang="en-US" sz="2000" i="0" dirty="0">
              <a:solidFill>
                <a:srgbClr val="4D5B77"/>
              </a:solidFill>
            </a:endParaRP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Creation of Solution Model in MS Excel</a:t>
            </a:r>
            <a:endParaRPr lang="en-US" sz="3200" dirty="0">
              <a:solidFill>
                <a:srgbClr val="4D5B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257800"/>
            <a:ext cx="1981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D5B77"/>
                </a:solidFill>
              </a:rPr>
              <a:t>Fig</a:t>
            </a:r>
            <a:r>
              <a:rPr lang="bg-BG" sz="2000" b="1" dirty="0">
                <a:solidFill>
                  <a:srgbClr val="4D5B77"/>
                </a:solidFill>
              </a:rPr>
              <a:t>. </a:t>
            </a:r>
            <a:r>
              <a:rPr lang="en-GB" sz="2000" b="1" dirty="0">
                <a:solidFill>
                  <a:srgbClr val="4D5B77"/>
                </a:solidFill>
              </a:rPr>
              <a:t>6</a:t>
            </a:r>
            <a:r>
              <a:rPr lang="bg-BG" sz="2000" b="1" dirty="0">
                <a:solidFill>
                  <a:srgbClr val="4D5B77"/>
                </a:solidFill>
              </a:rPr>
              <a:t>.</a:t>
            </a:r>
            <a:r>
              <a:rPr lang="en-US" sz="2000" b="1" dirty="0">
                <a:solidFill>
                  <a:srgbClr val="4D5B77"/>
                </a:solidFill>
              </a:rPr>
              <a:t> </a:t>
            </a:r>
            <a:r>
              <a:rPr lang="bg-BG" sz="2000" b="1" dirty="0"/>
              <a:t> </a:t>
            </a:r>
            <a:endParaRPr lang="en-US" sz="2000" b="1" dirty="0"/>
          </a:p>
          <a:p>
            <a:r>
              <a:rPr lang="en-GB" b="1" dirty="0">
                <a:solidFill>
                  <a:srgbClr val="4D5B77"/>
                </a:solidFill>
              </a:rPr>
              <a:t>Problem solution </a:t>
            </a:r>
          </a:p>
          <a:p>
            <a:r>
              <a:rPr lang="en-GB" b="1" dirty="0">
                <a:solidFill>
                  <a:srgbClr val="4D5B77"/>
                </a:solidFill>
              </a:rPr>
              <a:t>by means of </a:t>
            </a:r>
          </a:p>
          <a:p>
            <a:r>
              <a:rPr lang="en-GB" b="1" dirty="0">
                <a:solidFill>
                  <a:srgbClr val="4D5B77"/>
                </a:solidFill>
              </a:rPr>
              <a:t>MS Excel Solver</a:t>
            </a:r>
            <a:r>
              <a:rPr lang="en-US" b="1" dirty="0">
                <a:solidFill>
                  <a:srgbClr val="4D5B77"/>
                </a:solidFill>
              </a:rPr>
              <a:t> </a:t>
            </a:r>
            <a:endParaRPr lang="en-US" sz="2400" dirty="0">
              <a:solidFill>
                <a:srgbClr val="4D5B77"/>
              </a:solidFill>
            </a:endParaRPr>
          </a:p>
        </p:txBody>
      </p:sp>
      <p:pic>
        <p:nvPicPr>
          <p:cNvPr id="9" name="Picture 8" descr="vale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4648200" cy="3808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Autofit/>
          </a:bodyPr>
          <a:lstStyle/>
          <a:p>
            <a:r>
              <a:rPr lang="bg-BG" sz="2400" b="1" i="0" dirty="0">
                <a:solidFill>
                  <a:srgbClr val="4D5B77"/>
                </a:solidFill>
              </a:rPr>
              <a:t>2.</a:t>
            </a:r>
            <a:r>
              <a:rPr lang="en-GB" sz="2400" b="1" i="0" dirty="0">
                <a:solidFill>
                  <a:srgbClr val="4D5B77"/>
                </a:solidFill>
              </a:rPr>
              <a:t>3</a:t>
            </a:r>
            <a:r>
              <a:rPr lang="bg-BG" sz="2400" b="1" i="0" dirty="0">
                <a:solidFill>
                  <a:srgbClr val="4D5B77"/>
                </a:solidFill>
              </a:rPr>
              <a:t>.</a:t>
            </a:r>
            <a:r>
              <a:rPr lang="en-GB" sz="2400" b="1" i="0" dirty="0">
                <a:solidFill>
                  <a:srgbClr val="4D5B77"/>
                </a:solidFill>
              </a:rPr>
              <a:t>3. MS Excel Solver Solution</a:t>
            </a:r>
            <a:endParaRPr lang="en-US" sz="24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i="0" dirty="0">
                <a:solidFill>
                  <a:srgbClr val="4D5B77"/>
                </a:solidFill>
              </a:rPr>
              <a:t>The real minimum of the Objective function is obtained by reducing the costs for delivery from dummy water source to water users. In this case the costs are </a:t>
            </a:r>
          </a:p>
          <a:p>
            <a:r>
              <a:rPr lang="en-GB" sz="1800" b="1" i="0" dirty="0">
                <a:solidFill>
                  <a:srgbClr val="4D5B77"/>
                </a:solidFill>
              </a:rPr>
              <a:t>21 thousand Euro. </a:t>
            </a:r>
            <a:endParaRPr lang="en-US" sz="18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i="0" dirty="0">
                <a:solidFill>
                  <a:srgbClr val="4D5B77"/>
                </a:solidFill>
              </a:rPr>
              <a:t>The real costs for water delivery are:</a:t>
            </a:r>
            <a:r>
              <a:rPr lang="en-US" sz="1800" i="0" dirty="0">
                <a:solidFill>
                  <a:srgbClr val="4D5B77"/>
                </a:solidFill>
              </a:rPr>
              <a:t> </a:t>
            </a:r>
            <a:r>
              <a:rPr lang="en-GB" sz="1800" b="1" i="0" dirty="0">
                <a:solidFill>
                  <a:srgbClr val="4D5B77"/>
                </a:solidFill>
              </a:rPr>
              <a:t>Cost</a:t>
            </a:r>
            <a:r>
              <a:rPr lang="bg-BG" sz="1800" b="1" i="0" dirty="0">
                <a:solidFill>
                  <a:srgbClr val="4D5B77"/>
                </a:solidFill>
              </a:rPr>
              <a:t> = 39,23</a:t>
            </a:r>
            <a:r>
              <a:rPr lang="en-US" sz="1800" b="1" i="0" dirty="0">
                <a:solidFill>
                  <a:srgbClr val="4D5B77"/>
                </a:solidFill>
              </a:rPr>
              <a:t>0</a:t>
            </a:r>
            <a:r>
              <a:rPr lang="bg-BG" sz="1800" b="1" i="0" dirty="0">
                <a:solidFill>
                  <a:srgbClr val="4D5B77"/>
                </a:solidFill>
              </a:rPr>
              <a:t>– </a:t>
            </a:r>
            <a:r>
              <a:rPr lang="en-US" sz="1800" b="1" i="0" dirty="0">
                <a:solidFill>
                  <a:srgbClr val="4D5B77"/>
                </a:solidFill>
              </a:rPr>
              <a:t>33,567</a:t>
            </a:r>
            <a:r>
              <a:rPr lang="bg-BG" sz="1800" b="1" i="0" dirty="0">
                <a:solidFill>
                  <a:srgbClr val="4D5B77"/>
                </a:solidFill>
              </a:rPr>
              <a:t> = </a:t>
            </a:r>
            <a:r>
              <a:rPr lang="en-US" sz="1800" b="1" i="0" dirty="0">
                <a:solidFill>
                  <a:srgbClr val="4D5B77"/>
                </a:solidFill>
              </a:rPr>
              <a:t>5,663 </a:t>
            </a:r>
            <a:r>
              <a:rPr lang="en-GB" sz="1800" b="1" i="0" dirty="0">
                <a:solidFill>
                  <a:srgbClr val="4D5B77"/>
                </a:solidFill>
              </a:rPr>
              <a:t>thousand Euro or </a:t>
            </a:r>
            <a:r>
              <a:rPr lang="en-US" sz="1800" b="1" i="0" dirty="0">
                <a:solidFill>
                  <a:srgbClr val="4D5B77"/>
                </a:solidFill>
              </a:rPr>
              <a:t>5 663 </a:t>
            </a:r>
            <a:r>
              <a:rPr lang="en-GB" sz="1800" b="1" i="0" dirty="0">
                <a:solidFill>
                  <a:srgbClr val="4D5B77"/>
                </a:solidFill>
              </a:rPr>
              <a:t>€</a:t>
            </a:r>
            <a:r>
              <a:rPr lang="bg-BG" sz="1800" b="1" i="0" dirty="0">
                <a:solidFill>
                  <a:srgbClr val="4D5B77"/>
                </a:solidFill>
              </a:rPr>
              <a:t>.</a:t>
            </a:r>
            <a:endParaRPr lang="en-US" sz="1800" b="1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i="0" dirty="0">
                <a:solidFill>
                  <a:srgbClr val="4D5B77"/>
                </a:solidFill>
              </a:rPr>
              <a:t>It can be seen from the table on Fig. 6, that the demand of the water users </a:t>
            </a:r>
            <a:r>
              <a:rPr lang="bg-BG" sz="1800" i="0" dirty="0">
                <a:solidFill>
                  <a:srgbClr val="4D5B77"/>
                </a:solidFill>
              </a:rPr>
              <a:t>В</a:t>
            </a:r>
            <a:r>
              <a:rPr lang="en-US" sz="1800" i="0" baseline="-25000" dirty="0">
                <a:solidFill>
                  <a:srgbClr val="4D5B77"/>
                </a:solidFill>
              </a:rPr>
              <a:t>1</a:t>
            </a:r>
            <a:r>
              <a:rPr lang="en-GB" sz="1800" i="0" dirty="0">
                <a:solidFill>
                  <a:srgbClr val="4D5B77"/>
                </a:solidFill>
              </a:rPr>
              <a:t>and </a:t>
            </a:r>
            <a:r>
              <a:rPr lang="bg-BG" sz="1800" i="0" dirty="0">
                <a:solidFill>
                  <a:srgbClr val="4D5B77"/>
                </a:solidFill>
              </a:rPr>
              <a:t>В</a:t>
            </a:r>
            <a:r>
              <a:rPr lang="en-US" sz="1800" i="0" baseline="-25000" dirty="0">
                <a:solidFill>
                  <a:srgbClr val="4D5B77"/>
                </a:solidFill>
              </a:rPr>
              <a:t>3  </a:t>
            </a:r>
            <a:r>
              <a:rPr lang="en-GB" sz="1800" i="0" dirty="0">
                <a:solidFill>
                  <a:srgbClr val="4D5B77"/>
                </a:solidFill>
              </a:rPr>
              <a:t>is not satisfied. It was evident that the system has a deficit of 30 000 m</a:t>
            </a:r>
            <a:r>
              <a:rPr lang="en-GB" sz="1800" i="0" baseline="30000" dirty="0">
                <a:solidFill>
                  <a:srgbClr val="4D5B77"/>
                </a:solidFill>
              </a:rPr>
              <a:t>3</a:t>
            </a:r>
            <a:r>
              <a:rPr lang="en-GB" sz="1800" i="0" dirty="0">
                <a:solidFill>
                  <a:srgbClr val="4D5B77"/>
                </a:solidFill>
              </a:rPr>
              <a:t> and the most economical solution is to have deficit of 10 000 m</a:t>
            </a:r>
            <a:r>
              <a:rPr lang="en-GB" sz="1800" i="0" baseline="30000" dirty="0">
                <a:solidFill>
                  <a:srgbClr val="4D5B77"/>
                </a:solidFill>
              </a:rPr>
              <a:t>3</a:t>
            </a:r>
            <a:r>
              <a:rPr lang="en-GB" sz="1800" i="0" dirty="0">
                <a:solidFill>
                  <a:srgbClr val="4D5B77"/>
                </a:solidFill>
              </a:rPr>
              <a:t> for water user </a:t>
            </a:r>
            <a:r>
              <a:rPr lang="bg-BG" sz="1800" i="0" dirty="0">
                <a:solidFill>
                  <a:srgbClr val="4D5B77"/>
                </a:solidFill>
              </a:rPr>
              <a:t>В</a:t>
            </a:r>
            <a:r>
              <a:rPr lang="bg-BG" sz="1800" i="0" baseline="-25000" dirty="0">
                <a:solidFill>
                  <a:srgbClr val="4D5B77"/>
                </a:solidFill>
              </a:rPr>
              <a:t> </a:t>
            </a:r>
            <a:r>
              <a:rPr lang="en-GB" sz="1800" i="0" dirty="0">
                <a:solidFill>
                  <a:srgbClr val="4D5B77"/>
                </a:solidFill>
              </a:rPr>
              <a:t>and deficit of 20 000 m</a:t>
            </a:r>
            <a:r>
              <a:rPr lang="en-GB" sz="1800" i="0" baseline="30000" dirty="0">
                <a:solidFill>
                  <a:srgbClr val="4D5B77"/>
                </a:solidFill>
              </a:rPr>
              <a:t>3</a:t>
            </a:r>
            <a:r>
              <a:rPr lang="en-GB" sz="1800" i="0" dirty="0">
                <a:solidFill>
                  <a:srgbClr val="4D5B77"/>
                </a:solidFill>
              </a:rPr>
              <a:t> for water user </a:t>
            </a:r>
            <a:r>
              <a:rPr lang="bg-BG" sz="1800" i="0" dirty="0">
                <a:solidFill>
                  <a:srgbClr val="4D5B77"/>
                </a:solidFill>
              </a:rPr>
              <a:t>В</a:t>
            </a:r>
            <a:r>
              <a:rPr lang="bg-BG" sz="1800" i="0" baseline="-25000" dirty="0">
                <a:solidFill>
                  <a:srgbClr val="4D5B77"/>
                </a:solidFill>
              </a:rPr>
              <a:t>3</a:t>
            </a:r>
            <a:r>
              <a:rPr lang="en-GB" sz="1800" i="0" dirty="0">
                <a:solidFill>
                  <a:srgbClr val="4D5B77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800" i="0" u="sng" dirty="0">
                <a:solidFill>
                  <a:srgbClr val="4D5B77"/>
                </a:solidFill>
              </a:rPr>
              <a:t>This may not be satisfying solution for user B</a:t>
            </a:r>
            <a:r>
              <a:rPr lang="en-GB" sz="1800" i="0" u="sng" baseline="-25000" dirty="0">
                <a:solidFill>
                  <a:srgbClr val="4D5B77"/>
                </a:solidFill>
              </a:rPr>
              <a:t>3</a:t>
            </a:r>
            <a:r>
              <a:rPr lang="en-GB" sz="1800" i="0" u="sng" dirty="0">
                <a:solidFill>
                  <a:srgbClr val="4D5B77"/>
                </a:solidFill>
              </a:rPr>
              <a:t>, because the deficit represents 28% of its demand. </a:t>
            </a:r>
            <a:endParaRPr lang="en-US" sz="1800" i="0" u="sng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8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Creation of Solution Model in MS Excel</a:t>
            </a:r>
            <a:endParaRPr lang="en-US" sz="3200" dirty="0">
              <a:solidFill>
                <a:srgbClr val="4D5B7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856806"/>
            <a:ext cx="3810000" cy="165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876800"/>
            <a:ext cx="3962400" cy="16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447800" y="3048000"/>
            <a:ext cx="4953000" cy="1371600"/>
          </a:xfrm>
        </p:spPr>
        <p:txBody>
          <a:bodyPr/>
          <a:lstStyle/>
          <a:p>
            <a:r>
              <a:rPr lang="en-US" altLang="ko-KR" sz="5400" b="1" dirty="0">
                <a:solidFill>
                  <a:srgbClr val="4D5B77"/>
                </a:solidFill>
              </a:rPr>
              <a:t>Thank you for your attention.</a:t>
            </a:r>
            <a:endParaRPr lang="ko-KR" altLang="en-US" sz="5400" b="1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Initial data</a:t>
            </a:r>
            <a:endParaRPr lang="en-US" sz="3200" dirty="0">
              <a:solidFill>
                <a:srgbClr val="4D5B7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638800"/>
            <a:ext cx="7543800" cy="7969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0" dirty="0">
                <a:solidFill>
                  <a:srgbClr val="4D5B77"/>
                </a:solidFill>
                <a:latin typeface="+mn-lt"/>
              </a:rPr>
              <a:t>A simplified scheme of the water management system </a:t>
            </a:r>
          </a:p>
          <a:p>
            <a:r>
              <a:rPr lang="en-US" sz="2000" b="1" i="0" dirty="0">
                <a:solidFill>
                  <a:srgbClr val="4D5B77"/>
                </a:solidFill>
                <a:latin typeface="+mn-lt"/>
              </a:rPr>
              <a:t>(WMS) is presented on Fig. 1.</a:t>
            </a:r>
          </a:p>
        </p:txBody>
      </p:sp>
      <p:pic>
        <p:nvPicPr>
          <p:cNvPr id="6" name="Картина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23064"/>
          <a:stretch/>
        </p:blipFill>
        <p:spPr bwMode="auto">
          <a:xfrm>
            <a:off x="1371600" y="11430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430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4D5B77"/>
                </a:solidFill>
              </a:rPr>
              <a:t>According to initial data provided in </a:t>
            </a:r>
            <a:r>
              <a:rPr lang="en-US" sz="2000" i="1" u="sng" dirty="0">
                <a:solidFill>
                  <a:srgbClr val="4D5B77"/>
                </a:solidFill>
              </a:rPr>
              <a:t>Terms of Reference (TOR):</a:t>
            </a:r>
            <a:endParaRPr lang="en-GB" sz="2000" dirty="0">
              <a:solidFill>
                <a:srgbClr val="4D5B77"/>
              </a:solidFill>
            </a:endParaRPr>
          </a:p>
          <a:p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 water users are 3 Irrigation Fields (IFs), together with their Regulating Reservoirs (RRs)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4D5B77"/>
                </a:solidFill>
              </a:rPr>
              <a:t>which are located at a command elevation above the IFs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 </a:t>
            </a:r>
            <a:r>
              <a:rPr lang="en-US" sz="2000" dirty="0">
                <a:solidFill>
                  <a:srgbClr val="4D5B77"/>
                </a:solidFill>
              </a:rPr>
              <a:t> 3 water sources –</a:t>
            </a:r>
            <a:r>
              <a:rPr lang="en-GB" sz="2000" dirty="0">
                <a:solidFill>
                  <a:srgbClr val="4D5B77"/>
                </a:solidFill>
              </a:rPr>
              <a:t> pumping stations (PS 1) abstracting water from a reservoir, a pumping station (PS 2) abstracting surface water and a pumping station (PS 3) abstracting groundwater.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These water sources are named</a:t>
            </a:r>
            <a:r>
              <a:rPr lang="bg-BG" sz="2000" i="1" dirty="0">
                <a:solidFill>
                  <a:srgbClr val="4D5B77"/>
                </a:solidFill>
              </a:rPr>
              <a:t>А</a:t>
            </a:r>
            <a:r>
              <a:rPr lang="bg-BG" sz="2000" i="1" baseline="-25000" dirty="0">
                <a:solidFill>
                  <a:srgbClr val="4D5B77"/>
                </a:solidFill>
              </a:rPr>
              <a:t>1</a:t>
            </a:r>
            <a:r>
              <a:rPr lang="bg-BG" sz="2000" dirty="0">
                <a:solidFill>
                  <a:srgbClr val="4D5B77"/>
                </a:solidFill>
              </a:rPr>
              <a:t>, </a:t>
            </a:r>
            <a:r>
              <a:rPr lang="bg-BG" sz="2000" i="1" dirty="0">
                <a:solidFill>
                  <a:srgbClr val="4D5B77"/>
                </a:solidFill>
              </a:rPr>
              <a:t>А</a:t>
            </a:r>
            <a:r>
              <a:rPr lang="bg-BG" sz="2000" i="1" baseline="-25000" dirty="0">
                <a:solidFill>
                  <a:srgbClr val="4D5B77"/>
                </a:solidFill>
              </a:rPr>
              <a:t>2</a:t>
            </a:r>
            <a:r>
              <a:rPr lang="bg-BG" sz="2000" dirty="0">
                <a:solidFill>
                  <a:srgbClr val="4D5B77"/>
                </a:solidFill>
              </a:rPr>
              <a:t> и </a:t>
            </a:r>
            <a:r>
              <a:rPr lang="bg-BG" sz="2000" i="1" dirty="0">
                <a:solidFill>
                  <a:srgbClr val="4D5B77"/>
                </a:solidFill>
              </a:rPr>
              <a:t>А</a:t>
            </a:r>
            <a:r>
              <a:rPr lang="bg-BG" sz="2000" i="1" baseline="-25000" dirty="0">
                <a:solidFill>
                  <a:srgbClr val="4D5B77"/>
                </a:solidFill>
              </a:rPr>
              <a:t>3</a:t>
            </a:r>
            <a:endParaRPr lang="en-US" sz="2000" i="1" baseline="-25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 water sources have supply capacities of the following volumes of water per day (in thousands m</a:t>
            </a:r>
            <a:r>
              <a:rPr lang="en-GB" sz="2000" baseline="30000" dirty="0">
                <a:solidFill>
                  <a:srgbClr val="4D5B77"/>
                </a:solidFill>
              </a:rPr>
              <a:t>3</a:t>
            </a:r>
            <a:r>
              <a:rPr lang="en-GB" sz="2000" dirty="0">
                <a:solidFill>
                  <a:srgbClr val="4D5B77"/>
                </a:solidFill>
              </a:rPr>
              <a:t>)</a:t>
            </a:r>
            <a:r>
              <a:rPr lang="bg-BG" sz="2000" dirty="0">
                <a:solidFill>
                  <a:srgbClr val="4D5B77"/>
                </a:solidFill>
              </a:rPr>
              <a:t>: </a:t>
            </a:r>
            <a:endParaRPr lang="en-US" sz="2000" dirty="0"/>
          </a:p>
          <a:p>
            <a:endParaRPr lang="en-GB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Water users are named </a:t>
            </a:r>
            <a:r>
              <a:rPr lang="bg-BG" sz="2000" i="1" dirty="0">
                <a:solidFill>
                  <a:srgbClr val="4D5B77"/>
                </a:solidFill>
              </a:rPr>
              <a:t>В</a:t>
            </a:r>
            <a:r>
              <a:rPr lang="bg-BG" sz="2000" i="1" baseline="-25000" dirty="0">
                <a:solidFill>
                  <a:srgbClr val="4D5B77"/>
                </a:solidFill>
              </a:rPr>
              <a:t>1</a:t>
            </a:r>
            <a:r>
              <a:rPr lang="bg-BG" sz="2000" dirty="0">
                <a:solidFill>
                  <a:srgbClr val="4D5B77"/>
                </a:solidFill>
              </a:rPr>
              <a:t>, </a:t>
            </a:r>
            <a:r>
              <a:rPr lang="bg-BG" sz="2000" i="1" dirty="0">
                <a:solidFill>
                  <a:srgbClr val="4D5B77"/>
                </a:solidFill>
              </a:rPr>
              <a:t>В</a:t>
            </a:r>
            <a:r>
              <a:rPr lang="bg-BG" sz="2000" i="1" baseline="-25000" dirty="0">
                <a:solidFill>
                  <a:srgbClr val="4D5B77"/>
                </a:solidFill>
              </a:rPr>
              <a:t>2</a:t>
            </a:r>
            <a:r>
              <a:rPr lang="bg-BG" sz="2000" dirty="0">
                <a:solidFill>
                  <a:srgbClr val="4D5B77"/>
                </a:solidFill>
              </a:rPr>
              <a:t> и </a:t>
            </a:r>
            <a:r>
              <a:rPr lang="bg-BG" sz="2000" i="1" dirty="0">
                <a:solidFill>
                  <a:srgbClr val="4D5B77"/>
                </a:solidFill>
              </a:rPr>
              <a:t>В</a:t>
            </a:r>
            <a:r>
              <a:rPr lang="bg-BG" sz="2000" i="1" baseline="-25000" dirty="0">
                <a:solidFill>
                  <a:srgbClr val="4D5B77"/>
                </a:solidFill>
              </a:rPr>
              <a:t>3</a:t>
            </a:r>
            <a:endParaRPr lang="en-US" sz="2000" i="1" baseline="-25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Each water source </a:t>
            </a:r>
            <a:r>
              <a:rPr lang="en-GB" sz="2000" i="1" dirty="0">
                <a:solidFill>
                  <a:srgbClr val="4D5B77"/>
                </a:solidFill>
              </a:rPr>
              <a:t>A</a:t>
            </a:r>
            <a:r>
              <a:rPr lang="en-GB" sz="2000" i="1" baseline="-25000" dirty="0">
                <a:solidFill>
                  <a:srgbClr val="4D5B77"/>
                </a:solidFill>
              </a:rPr>
              <a:t>i</a:t>
            </a:r>
            <a:r>
              <a:rPr lang="en-GB" sz="2000" dirty="0">
                <a:solidFill>
                  <a:srgbClr val="4D5B77"/>
                </a:solidFill>
              </a:rPr>
              <a:t> can supply water to each water user </a:t>
            </a:r>
            <a:r>
              <a:rPr lang="en-GB" sz="2000" i="1" dirty="0" err="1">
                <a:solidFill>
                  <a:srgbClr val="4D5B77"/>
                </a:solidFill>
              </a:rPr>
              <a:t>B</a:t>
            </a:r>
            <a:r>
              <a:rPr lang="en-GB" sz="2000" i="1" baseline="-25000" dirty="0" err="1">
                <a:solidFill>
                  <a:srgbClr val="4D5B77"/>
                </a:solidFill>
              </a:rPr>
              <a:t>j</a:t>
            </a:r>
            <a:r>
              <a:rPr lang="en-GB" sz="2000" dirty="0">
                <a:solidFill>
                  <a:srgbClr val="4D5B77"/>
                </a:solidFill>
              </a:rPr>
              <a:t>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648200"/>
            <a:ext cx="2743200" cy="3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943600"/>
            <a:ext cx="2590800" cy="5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Initial data</a:t>
            </a:r>
            <a:endParaRPr lang="en-US" sz="3200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1066800"/>
            <a:ext cx="7315200" cy="2590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  <a:latin typeface="+mj-lt"/>
              </a:rPr>
              <a:t> The costs </a:t>
            </a:r>
            <a:r>
              <a:rPr lang="en-GB" sz="2000" dirty="0" err="1">
                <a:solidFill>
                  <a:srgbClr val="4D5B77"/>
                </a:solidFill>
                <a:latin typeface="+mj-lt"/>
              </a:rPr>
              <a:t>Z</a:t>
            </a:r>
            <a:r>
              <a:rPr lang="en-GB" sz="2000" baseline="-25000" dirty="0" err="1">
                <a:solidFill>
                  <a:srgbClr val="4D5B77"/>
                </a:solidFill>
                <a:latin typeface="+mj-lt"/>
              </a:rPr>
              <a:t>i,j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 for water delivery from each water source A</a:t>
            </a:r>
            <a:r>
              <a:rPr lang="en-GB" sz="2000" baseline="-25000" dirty="0">
                <a:solidFill>
                  <a:srgbClr val="4D5B77"/>
                </a:solidFill>
                <a:latin typeface="+mj-lt"/>
              </a:rPr>
              <a:t>i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 to each water user </a:t>
            </a:r>
            <a:r>
              <a:rPr lang="en-GB" sz="2000" dirty="0" err="1">
                <a:solidFill>
                  <a:srgbClr val="4D5B77"/>
                </a:solidFill>
                <a:latin typeface="+mj-lt"/>
              </a:rPr>
              <a:t>B</a:t>
            </a:r>
            <a:r>
              <a:rPr lang="en-GB" sz="2000" baseline="-25000" dirty="0" err="1">
                <a:solidFill>
                  <a:srgbClr val="4D5B77"/>
                </a:solidFill>
                <a:latin typeface="+mj-lt"/>
              </a:rPr>
              <a:t>j</a:t>
            </a:r>
            <a:r>
              <a:rPr lang="en-GB" sz="2000" baseline="-25000" dirty="0">
                <a:solidFill>
                  <a:srgbClr val="4D5B77"/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 are shown </a:t>
            </a:r>
            <a:r>
              <a:rPr lang="en-GB" sz="2000" dirty="0">
                <a:solidFill>
                  <a:srgbClr val="4D5B77"/>
                </a:solidFill>
              </a:rPr>
              <a:t>in Annex 2 of </a:t>
            </a:r>
            <a:r>
              <a:rPr lang="en-GB" sz="2000" i="1" u="sng" dirty="0">
                <a:solidFill>
                  <a:srgbClr val="4D5B77"/>
                </a:solidFill>
              </a:rPr>
              <a:t>TOR</a:t>
            </a:r>
            <a:r>
              <a:rPr lang="en-GB" sz="2000" dirty="0">
                <a:solidFill>
                  <a:srgbClr val="4D5B77"/>
                </a:solidFill>
              </a:rPr>
              <a:t>. </a:t>
            </a:r>
            <a:endParaRPr lang="en-GB" sz="2000" baseline="-25000" dirty="0">
              <a:solidFill>
                <a:srgbClr val="4D5B77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GB" sz="2000" i="1" baseline="-25000" dirty="0">
              <a:solidFill>
                <a:srgbClr val="4D5B77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  <a:latin typeface="+mj-lt"/>
              </a:rPr>
              <a:t>The costs </a:t>
            </a:r>
            <a:r>
              <a:rPr lang="en-GB" sz="2000" i="1" dirty="0" err="1">
                <a:solidFill>
                  <a:srgbClr val="4D5B77"/>
                </a:solidFill>
                <a:latin typeface="+mj-lt"/>
              </a:rPr>
              <a:t>Z</a:t>
            </a:r>
            <a:r>
              <a:rPr lang="en-GB" sz="2000" i="1" baseline="-25000" dirty="0" err="1">
                <a:solidFill>
                  <a:srgbClr val="4D5B77"/>
                </a:solidFill>
                <a:latin typeface="+mj-lt"/>
              </a:rPr>
              <a:t>i,j</a:t>
            </a:r>
            <a:r>
              <a:rPr lang="en-GB" sz="2000" dirty="0" err="1">
                <a:solidFill>
                  <a:srgbClr val="4D5B77"/>
                </a:solidFill>
                <a:latin typeface="+mj-lt"/>
              </a:rPr>
              <a:t>are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 not constants, nor in linear relation to the volumes of water supplied </a:t>
            </a:r>
            <a:r>
              <a:rPr lang="en-GB" sz="2000" dirty="0">
                <a:solidFill>
                  <a:srgbClr val="4D5B77"/>
                </a:solidFill>
              </a:rPr>
              <a:t>from water source </a:t>
            </a:r>
            <a:r>
              <a:rPr lang="en-GB" sz="2000" i="1" dirty="0">
                <a:solidFill>
                  <a:srgbClr val="4D5B77"/>
                </a:solidFill>
              </a:rPr>
              <a:t>A</a:t>
            </a:r>
            <a:r>
              <a:rPr lang="en-GB" sz="2000" i="1" baseline="-25000" dirty="0">
                <a:solidFill>
                  <a:srgbClr val="4D5B77"/>
                </a:solidFill>
              </a:rPr>
              <a:t>i</a:t>
            </a:r>
            <a:r>
              <a:rPr lang="en-GB" sz="2000" dirty="0">
                <a:solidFill>
                  <a:srgbClr val="4D5B77"/>
                </a:solidFill>
              </a:rPr>
              <a:t> to water user </a:t>
            </a:r>
            <a:r>
              <a:rPr lang="en-GB" sz="2000" i="1" dirty="0" err="1">
                <a:solidFill>
                  <a:srgbClr val="4D5B77"/>
                </a:solidFill>
              </a:rPr>
              <a:t>B</a:t>
            </a:r>
            <a:r>
              <a:rPr lang="en-GB" sz="2000" i="1" baseline="-25000" dirty="0" err="1">
                <a:solidFill>
                  <a:srgbClr val="4D5B77"/>
                </a:solidFill>
              </a:rPr>
              <a:t>j</a:t>
            </a:r>
            <a:r>
              <a:rPr lang="en-GB" sz="2000" dirty="0">
                <a:solidFill>
                  <a:srgbClr val="4D5B77"/>
                </a:solidFill>
              </a:rPr>
              <a:t>.</a:t>
            </a:r>
            <a:endParaRPr lang="en-GB" sz="2000" dirty="0">
              <a:solidFill>
                <a:srgbClr val="4D5B77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4D5B77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  <a:latin typeface="+mj-lt"/>
              </a:rPr>
              <a:t>Which is seen from the functions “Costs </a:t>
            </a:r>
            <a:r>
              <a:rPr lang="en-GB" sz="2000" i="1" dirty="0" err="1">
                <a:solidFill>
                  <a:srgbClr val="4D5B77"/>
                </a:solidFill>
                <a:latin typeface="+mj-lt"/>
              </a:rPr>
              <a:t>Z</a:t>
            </a:r>
            <a:r>
              <a:rPr lang="en-GB" sz="2000" i="1" baseline="-25000" dirty="0" err="1">
                <a:solidFill>
                  <a:srgbClr val="4D5B77"/>
                </a:solidFill>
                <a:latin typeface="+mj-lt"/>
              </a:rPr>
              <a:t>i,j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” versus “Supplied volumes </a:t>
            </a:r>
            <a:r>
              <a:rPr lang="en-GB" sz="2000" i="1" dirty="0" err="1">
                <a:solidFill>
                  <a:srgbClr val="4D5B77"/>
                </a:solidFill>
                <a:latin typeface="+mj-lt"/>
              </a:rPr>
              <a:t>V</a:t>
            </a:r>
            <a:r>
              <a:rPr lang="en-GB" sz="2000" i="1" baseline="-25000" dirty="0" err="1">
                <a:solidFill>
                  <a:srgbClr val="4D5B77"/>
                </a:solidFill>
                <a:latin typeface="+mj-lt"/>
              </a:rPr>
              <a:t>i,j</a:t>
            </a:r>
            <a:r>
              <a:rPr lang="en-GB" sz="2000" dirty="0">
                <a:solidFill>
                  <a:srgbClr val="4D5B77"/>
                </a:solidFill>
                <a:latin typeface="+mj-lt"/>
              </a:rPr>
              <a:t>” are shown as graphs on Fig. 2</a:t>
            </a:r>
            <a:endParaRPr lang="en-US" sz="2000" i="1" baseline="-25000" dirty="0">
              <a:solidFill>
                <a:srgbClr val="4D5B77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4D5B77"/>
              </a:solidFill>
              <a:latin typeface="+mj-lt"/>
            </a:endParaRPr>
          </a:p>
          <a:p>
            <a:endParaRPr lang="en-US" sz="2400" dirty="0">
              <a:solidFill>
                <a:srgbClr val="4D5B77"/>
              </a:solidFill>
              <a:latin typeface="+mj-lt"/>
            </a:endParaRPr>
          </a:p>
          <a:p>
            <a:endParaRPr lang="en-US" sz="2400" dirty="0">
              <a:solidFill>
                <a:srgbClr val="4D5B77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9" name="Picture 8" descr="Screenshot_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581400"/>
            <a:ext cx="50292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5334000"/>
            <a:ext cx="205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D5B77"/>
                </a:solidFill>
                <a:latin typeface="+mj-lt"/>
              </a:rPr>
              <a:t>Fig. 2</a:t>
            </a:r>
            <a:r>
              <a:rPr lang="bg-BG" dirty="0">
                <a:solidFill>
                  <a:srgbClr val="4D5B77"/>
                </a:solidFill>
                <a:latin typeface="+mj-lt"/>
              </a:rPr>
              <a:t>. </a:t>
            </a:r>
            <a:endParaRPr lang="en-US" dirty="0">
              <a:solidFill>
                <a:srgbClr val="4D5B77"/>
              </a:solidFill>
              <a:latin typeface="+mj-lt"/>
            </a:endParaRPr>
          </a:p>
          <a:p>
            <a:r>
              <a:rPr lang="en-GB" dirty="0">
                <a:solidFill>
                  <a:srgbClr val="4D5B77"/>
                </a:solidFill>
                <a:latin typeface="+mj-lt"/>
              </a:rPr>
              <a:t>Water Supply </a:t>
            </a:r>
          </a:p>
          <a:p>
            <a:r>
              <a:rPr lang="en-GB" dirty="0">
                <a:solidFill>
                  <a:srgbClr val="4D5B77"/>
                </a:solidFill>
                <a:latin typeface="+mj-lt"/>
              </a:rPr>
              <a:t>Cost Functions </a:t>
            </a:r>
            <a:endParaRPr lang="en-US" dirty="0">
              <a:solidFill>
                <a:srgbClr val="4D5B77"/>
              </a:solidFill>
              <a:latin typeface="+mj-lt"/>
            </a:endParaRPr>
          </a:p>
          <a:p>
            <a:endParaRPr lang="en-US" sz="2400" dirty="0">
              <a:solidFill>
                <a:srgbClr val="4D5B77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Initial data</a:t>
            </a:r>
            <a:endParaRPr lang="en-US" sz="3200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4D5B77"/>
                </a:solidFill>
              </a:rPr>
              <a:t>2.1</a:t>
            </a:r>
            <a:r>
              <a:rPr lang="bg-BG" sz="2400" b="1" i="0" dirty="0">
                <a:solidFill>
                  <a:srgbClr val="4D5B77"/>
                </a:solidFill>
              </a:rPr>
              <a:t>. </a:t>
            </a:r>
            <a:r>
              <a:rPr lang="en-GB" sz="2400" b="1" i="0" dirty="0">
                <a:solidFill>
                  <a:srgbClr val="4D5B77"/>
                </a:solidFill>
              </a:rPr>
              <a:t>Type of Transportation problem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 type of transportation problem is determined by checking if the total supply (total volumes available) is equal to the total demand</a:t>
            </a:r>
            <a:r>
              <a:rPr lang="bg-BG" sz="2000" dirty="0">
                <a:solidFill>
                  <a:srgbClr val="4D5B77"/>
                </a:solidFill>
              </a:rPr>
              <a:t>:</a:t>
            </a:r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It is evident that </a:t>
            </a:r>
            <a:r>
              <a:rPr lang="en-GB" sz="2000" u="sng" dirty="0">
                <a:solidFill>
                  <a:srgbClr val="4D5B77"/>
                </a:solidFill>
              </a:rPr>
              <a:t>the problem is not balanced</a:t>
            </a:r>
            <a:r>
              <a:rPr lang="en-GB" sz="2000" dirty="0">
                <a:solidFill>
                  <a:srgbClr val="4D5B77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2000" i="0" dirty="0">
                <a:solidFill>
                  <a:srgbClr val="4D5B77"/>
                </a:solidFill>
              </a:rPr>
              <a:t>Deficit is </a:t>
            </a:r>
            <a:r>
              <a:rPr lang="en-US" sz="2000" i="0" dirty="0">
                <a:solidFill>
                  <a:srgbClr val="4D5B77"/>
                </a:solidFill>
              </a:rPr>
              <a:t>30</a:t>
            </a:r>
            <a:r>
              <a:rPr lang="en-GB" sz="2000" i="0" dirty="0">
                <a:solidFill>
                  <a:srgbClr val="4D5B77"/>
                </a:solidFill>
              </a:rPr>
              <a:t>m</a:t>
            </a:r>
            <a:r>
              <a:rPr lang="en-GB" sz="2000" i="0" baseline="30000" dirty="0">
                <a:solidFill>
                  <a:srgbClr val="4D5B77"/>
                </a:solidFill>
              </a:rPr>
              <a:t>3</a:t>
            </a:r>
            <a:r>
              <a:rPr lang="bg-BG" sz="2000" i="0" dirty="0">
                <a:solidFill>
                  <a:srgbClr val="4D5B77"/>
                </a:solidFill>
              </a:rPr>
              <a:t>.</a:t>
            </a:r>
            <a:r>
              <a:rPr lang="en-GB" sz="2000" i="0" dirty="0">
                <a:solidFill>
                  <a:srgbClr val="4D5B77"/>
                </a:solidFill>
              </a:rPr>
              <a:t>10</a:t>
            </a:r>
            <a:r>
              <a:rPr lang="en-GB" sz="2000" i="0" baseline="30000" dirty="0">
                <a:solidFill>
                  <a:srgbClr val="4D5B77"/>
                </a:solidFill>
              </a:rPr>
              <a:t>3</a:t>
            </a:r>
            <a:endParaRPr lang="en-GB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A dummy water source is introduced A</a:t>
            </a:r>
            <a:r>
              <a:rPr lang="en-GB" sz="2000" baseline="-25000" dirty="0">
                <a:solidFill>
                  <a:srgbClr val="4D5B77"/>
                </a:solidFill>
              </a:rPr>
              <a:t>4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Virtual capacity of the dummy water source is equal to the deficit</a:t>
            </a:r>
          </a:p>
          <a:p>
            <a:endParaRPr lang="en-US" sz="2400" dirty="0">
              <a:solidFill>
                <a:srgbClr val="4D5B77"/>
              </a:solidFill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Problem solution</a:t>
            </a:r>
            <a:endParaRPr lang="en-US" sz="3200" dirty="0">
              <a:solidFill>
                <a:srgbClr val="4D5B77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38400"/>
            <a:ext cx="18184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7239000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343400"/>
            <a:ext cx="1447800" cy="7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943600"/>
            <a:ext cx="2057400" cy="51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5334000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4D5B77"/>
                </a:solidFill>
              </a:rPr>
              <a:t>2.2</a:t>
            </a:r>
            <a:r>
              <a:rPr lang="bg-BG" sz="2400" b="1" i="0" dirty="0">
                <a:solidFill>
                  <a:srgbClr val="4D5B77"/>
                </a:solidFill>
              </a:rPr>
              <a:t>. </a:t>
            </a:r>
            <a:r>
              <a:rPr lang="en-GB" sz="2400" b="1" i="0" dirty="0">
                <a:solidFill>
                  <a:srgbClr val="4D5B77"/>
                </a:solidFill>
              </a:rPr>
              <a:t>Objective Function and Constraints</a:t>
            </a:r>
            <a:endParaRPr lang="en-US" sz="2400" i="0" dirty="0">
              <a:solidFill>
                <a:srgbClr val="4D5B77"/>
              </a:solidFill>
            </a:endParaRPr>
          </a:p>
          <a:p>
            <a:r>
              <a:rPr lang="en-GB" sz="2000" dirty="0">
                <a:solidFill>
                  <a:srgbClr val="4D5B77"/>
                </a:solidFill>
              </a:rPr>
              <a:t>The Objective Function (OF) is a total cost for supplying water from all water sources A</a:t>
            </a:r>
            <a:r>
              <a:rPr lang="en-GB" sz="2000" baseline="-25000" dirty="0">
                <a:solidFill>
                  <a:srgbClr val="4D5B77"/>
                </a:solidFill>
              </a:rPr>
              <a:t>i</a:t>
            </a:r>
            <a:r>
              <a:rPr lang="en-GB" sz="2000" dirty="0">
                <a:solidFill>
                  <a:srgbClr val="4D5B77"/>
                </a:solidFill>
              </a:rPr>
              <a:t> to all water users </a:t>
            </a:r>
            <a:r>
              <a:rPr lang="en-GB" sz="2000" dirty="0" err="1">
                <a:solidFill>
                  <a:srgbClr val="4D5B77"/>
                </a:solidFill>
              </a:rPr>
              <a:t>B</a:t>
            </a:r>
            <a:r>
              <a:rPr lang="en-GB" sz="2000" baseline="-25000" dirty="0" err="1">
                <a:solidFill>
                  <a:srgbClr val="4D5B77"/>
                </a:solidFill>
              </a:rPr>
              <a:t>j</a:t>
            </a:r>
            <a:r>
              <a:rPr lang="en-GB" sz="2000" dirty="0">
                <a:solidFill>
                  <a:srgbClr val="4D5B77"/>
                </a:solidFill>
              </a:rPr>
              <a:t>. The classic form of the OF is:</a:t>
            </a:r>
          </a:p>
          <a:p>
            <a:endParaRPr lang="en-GB" sz="2000" dirty="0">
              <a:solidFill>
                <a:srgbClr val="4D5B77"/>
              </a:solidFill>
            </a:endParaRPr>
          </a:p>
          <a:p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endParaRPr lang="en-US" b="1" i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rgbClr val="4D5B77"/>
              </a:solidFill>
            </a:endParaRPr>
          </a:p>
          <a:p>
            <a:r>
              <a:rPr lang="en-GB" dirty="0" err="1">
                <a:solidFill>
                  <a:srgbClr val="4D5B77"/>
                </a:solidFill>
              </a:rPr>
              <a:t>V</a:t>
            </a:r>
            <a:r>
              <a:rPr lang="en-GB" baseline="-25000" dirty="0" err="1">
                <a:solidFill>
                  <a:srgbClr val="4D5B77"/>
                </a:solidFill>
              </a:rPr>
              <a:t>i,j</a:t>
            </a:r>
            <a:r>
              <a:rPr lang="en-GB" dirty="0">
                <a:solidFill>
                  <a:srgbClr val="4D5B77"/>
                </a:solidFill>
              </a:rPr>
              <a:t> are the volumes of eater supplied from water source A</a:t>
            </a:r>
            <a:r>
              <a:rPr lang="en-GB" baseline="-25000" dirty="0">
                <a:solidFill>
                  <a:srgbClr val="4D5B77"/>
                </a:solidFill>
              </a:rPr>
              <a:t>i</a:t>
            </a:r>
            <a:r>
              <a:rPr lang="en-GB" dirty="0">
                <a:solidFill>
                  <a:srgbClr val="4D5B77"/>
                </a:solidFill>
              </a:rPr>
              <a:t> to all water user </a:t>
            </a:r>
            <a:r>
              <a:rPr lang="en-GB" dirty="0" err="1">
                <a:solidFill>
                  <a:srgbClr val="4D5B77"/>
                </a:solidFill>
              </a:rPr>
              <a:t>B</a:t>
            </a:r>
            <a:r>
              <a:rPr lang="en-GB" baseline="-25000" dirty="0" err="1">
                <a:solidFill>
                  <a:srgbClr val="4D5B77"/>
                </a:solidFill>
              </a:rPr>
              <a:t>j</a:t>
            </a:r>
            <a:r>
              <a:rPr lang="en-GB" dirty="0">
                <a:solidFill>
                  <a:srgbClr val="4D5B77"/>
                </a:solidFill>
              </a:rPr>
              <a:t>;</a:t>
            </a:r>
            <a:endParaRPr lang="en-US" dirty="0">
              <a:solidFill>
                <a:srgbClr val="4D5B77"/>
              </a:solidFill>
            </a:endParaRPr>
          </a:p>
          <a:p>
            <a:r>
              <a:rPr lang="en-GB" dirty="0" err="1">
                <a:solidFill>
                  <a:srgbClr val="4D5B77"/>
                </a:solidFill>
              </a:rPr>
              <a:t>C</a:t>
            </a:r>
            <a:r>
              <a:rPr lang="en-GB" baseline="-25000" dirty="0" err="1">
                <a:solidFill>
                  <a:srgbClr val="4D5B77"/>
                </a:solidFill>
              </a:rPr>
              <a:t>i,j</a:t>
            </a:r>
            <a:r>
              <a:rPr lang="en-GB" dirty="0">
                <a:solidFill>
                  <a:srgbClr val="4D5B77"/>
                </a:solidFill>
              </a:rPr>
              <a:t> – the unit costs for transporting (supplying) water from water source A</a:t>
            </a:r>
            <a:r>
              <a:rPr lang="en-GB" baseline="-25000" dirty="0">
                <a:solidFill>
                  <a:srgbClr val="4D5B77"/>
                </a:solidFill>
              </a:rPr>
              <a:t>i</a:t>
            </a:r>
            <a:r>
              <a:rPr lang="en-GB" dirty="0">
                <a:solidFill>
                  <a:srgbClr val="4D5B77"/>
                </a:solidFill>
              </a:rPr>
              <a:t> to all water user </a:t>
            </a:r>
            <a:r>
              <a:rPr lang="en-GB" dirty="0" err="1">
                <a:solidFill>
                  <a:srgbClr val="4D5B77"/>
                </a:solidFill>
              </a:rPr>
              <a:t>B</a:t>
            </a:r>
            <a:r>
              <a:rPr lang="en-GB" baseline="-25000" dirty="0" err="1">
                <a:solidFill>
                  <a:srgbClr val="4D5B77"/>
                </a:solidFill>
              </a:rPr>
              <a:t>j</a:t>
            </a:r>
            <a:endParaRPr lang="en-GB" baseline="-25000" dirty="0">
              <a:solidFill>
                <a:srgbClr val="4D5B77"/>
              </a:solidFill>
            </a:endParaRPr>
          </a:p>
          <a:p>
            <a:r>
              <a:rPr lang="en-GB" dirty="0">
                <a:solidFill>
                  <a:srgbClr val="4D5B77"/>
                </a:solidFill>
              </a:rPr>
              <a:t>.</a:t>
            </a:r>
            <a:endParaRPr lang="en-US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A new form of </a:t>
            </a:r>
            <a:r>
              <a:rPr lang="en-GB" sz="2000" dirty="0" err="1">
                <a:solidFill>
                  <a:srgbClr val="4D5B77"/>
                </a:solidFill>
              </a:rPr>
              <a:t>OF</a:t>
            </a:r>
            <a:r>
              <a:rPr lang="en-GB" sz="2000" dirty="0">
                <a:solidFill>
                  <a:srgbClr val="4D5B77"/>
                </a:solidFill>
              </a:rPr>
              <a:t> is defined</a:t>
            </a:r>
          </a:p>
          <a:p>
            <a:pPr>
              <a:buFont typeface="Arial" pitchFamily="34" charset="0"/>
              <a:buChar char="•"/>
            </a:pPr>
            <a:endParaRPr lang="en-GB" sz="2000" b="1" i="0" dirty="0">
              <a:solidFill>
                <a:srgbClr val="4D5B77"/>
              </a:solidFill>
            </a:endParaRPr>
          </a:p>
          <a:p>
            <a:r>
              <a:rPr lang="en-GB" sz="2000" dirty="0">
                <a:solidFill>
                  <a:srgbClr val="4D5B77"/>
                </a:solidFill>
              </a:rPr>
              <a:t>where </a:t>
            </a:r>
            <a:r>
              <a:rPr lang="en-GB" sz="2000" dirty="0" err="1">
                <a:solidFill>
                  <a:srgbClr val="4D5B77"/>
                </a:solidFill>
              </a:rPr>
              <a:t>Z</a:t>
            </a:r>
            <a:r>
              <a:rPr lang="en-GB" sz="2000" baseline="-25000" dirty="0" err="1">
                <a:solidFill>
                  <a:srgbClr val="4D5B77"/>
                </a:solidFill>
              </a:rPr>
              <a:t>ij</a:t>
            </a:r>
            <a:r>
              <a:rPr lang="en-GB" sz="2000" dirty="0">
                <a:solidFill>
                  <a:srgbClr val="4D5B77"/>
                </a:solidFill>
              </a:rPr>
              <a:t> = </a:t>
            </a:r>
            <a:r>
              <a:rPr lang="en-GB" sz="2000" dirty="0" err="1">
                <a:solidFill>
                  <a:srgbClr val="4D5B77"/>
                </a:solidFill>
              </a:rPr>
              <a:t>V</a:t>
            </a:r>
            <a:r>
              <a:rPr lang="en-GB" sz="2000" baseline="-25000" dirty="0" err="1">
                <a:solidFill>
                  <a:srgbClr val="4D5B77"/>
                </a:solidFill>
              </a:rPr>
              <a:t>ij</a:t>
            </a:r>
            <a:r>
              <a:rPr lang="en-GB" sz="2000" dirty="0" err="1">
                <a:solidFill>
                  <a:srgbClr val="4D5B77"/>
                </a:solidFill>
              </a:rPr>
              <a:t>C</a:t>
            </a:r>
            <a:r>
              <a:rPr lang="en-GB" sz="2000" baseline="-25000" dirty="0" err="1">
                <a:solidFill>
                  <a:srgbClr val="4D5B77"/>
                </a:solidFill>
              </a:rPr>
              <a:t>ij</a:t>
            </a:r>
            <a:r>
              <a:rPr lang="en-GB" sz="2000" dirty="0" err="1">
                <a:solidFill>
                  <a:srgbClr val="4D5B77"/>
                </a:solidFill>
              </a:rPr>
              <a:t>is</a:t>
            </a:r>
            <a:r>
              <a:rPr lang="en-GB" sz="2000" dirty="0">
                <a:solidFill>
                  <a:srgbClr val="4D5B77"/>
                </a:solidFill>
              </a:rPr>
              <a:t> the cost for supplying water from water source A</a:t>
            </a:r>
            <a:r>
              <a:rPr lang="en-GB" sz="2000" baseline="-25000" dirty="0">
                <a:solidFill>
                  <a:srgbClr val="4D5B77"/>
                </a:solidFill>
              </a:rPr>
              <a:t>i</a:t>
            </a:r>
            <a:r>
              <a:rPr lang="en-GB" sz="2000" dirty="0">
                <a:solidFill>
                  <a:srgbClr val="4D5B77"/>
                </a:solidFill>
              </a:rPr>
              <a:t> to all water user </a:t>
            </a:r>
            <a:r>
              <a:rPr lang="en-GB" sz="2000" dirty="0" err="1">
                <a:solidFill>
                  <a:srgbClr val="4D5B77"/>
                </a:solidFill>
              </a:rPr>
              <a:t>B</a:t>
            </a:r>
            <a:r>
              <a:rPr lang="en-GB" sz="2000" baseline="-25000" dirty="0" err="1">
                <a:solidFill>
                  <a:srgbClr val="4D5B77"/>
                </a:solidFill>
              </a:rPr>
              <a:t>j</a:t>
            </a:r>
            <a:r>
              <a:rPr lang="en-GB" sz="2000" dirty="0">
                <a:solidFill>
                  <a:srgbClr val="4D5B77"/>
                </a:solidFill>
              </a:rPr>
              <a:t> .</a:t>
            </a:r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1" i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rgbClr val="4D5B7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8128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1999"/>
            <a:ext cx="1828800" cy="7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Problem solution</a:t>
            </a:r>
            <a:endParaRPr lang="en-US" sz="3200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Autofit/>
          </a:bodyPr>
          <a:lstStyle/>
          <a:p>
            <a:r>
              <a:rPr lang="en-GB" sz="2400" b="1" i="0" dirty="0">
                <a:solidFill>
                  <a:srgbClr val="4D5B77"/>
                </a:solidFill>
              </a:rPr>
              <a:t>2.2.2. Constraints</a:t>
            </a:r>
            <a:endParaRPr lang="en-US" sz="2400" i="0" dirty="0">
              <a:solidFill>
                <a:srgbClr val="4D5B77"/>
              </a:solidFill>
            </a:endParaRPr>
          </a:p>
          <a:p>
            <a:r>
              <a:rPr lang="en-GB" sz="2000" b="1" dirty="0"/>
              <a:t>a) Supply Constraints</a:t>
            </a:r>
            <a:endParaRPr lang="en-US" sz="2000" dirty="0"/>
          </a:p>
          <a:p>
            <a:r>
              <a:rPr lang="en-GB" sz="2000" dirty="0">
                <a:solidFill>
                  <a:srgbClr val="4D5B77"/>
                </a:solidFill>
              </a:rPr>
              <a:t>These constraints take into account the capacity of water sources.</a:t>
            </a:r>
          </a:p>
          <a:p>
            <a:endParaRPr lang="en-US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r>
              <a:rPr lang="en-GB" sz="2000" b="1" dirty="0"/>
              <a:t>b) Demand Constraints</a:t>
            </a:r>
            <a:endParaRPr lang="en-US" dirty="0"/>
          </a:p>
          <a:p>
            <a:r>
              <a:rPr lang="en-GB" sz="2000" dirty="0">
                <a:solidFill>
                  <a:srgbClr val="4D5B77"/>
                </a:solidFill>
              </a:rPr>
              <a:t>These constraints take into account the demand of water users.</a:t>
            </a:r>
          </a:p>
          <a:p>
            <a:endParaRPr lang="en-US" sz="200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724400"/>
            <a:ext cx="2667000" cy="13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Problem solution</a:t>
            </a:r>
            <a:endParaRPr lang="en-US" sz="3200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9286"/>
          </a:xfrm>
        </p:spPr>
        <p:txBody>
          <a:bodyPr>
            <a:noAutofit/>
          </a:bodyPr>
          <a:lstStyle/>
          <a:p>
            <a:r>
              <a:rPr lang="bg-BG" sz="2400" b="1" i="0" dirty="0">
                <a:solidFill>
                  <a:srgbClr val="4D5B77"/>
                </a:solidFill>
              </a:rPr>
              <a:t>2.</a:t>
            </a:r>
            <a:r>
              <a:rPr lang="en-GB" sz="2400" b="1" i="0" dirty="0">
                <a:solidFill>
                  <a:srgbClr val="4D5B77"/>
                </a:solidFill>
              </a:rPr>
              <a:t>3</a:t>
            </a:r>
            <a:r>
              <a:rPr lang="bg-BG" sz="2400" b="1" i="0" dirty="0">
                <a:solidFill>
                  <a:srgbClr val="4D5B77"/>
                </a:solidFill>
              </a:rPr>
              <a:t>.</a:t>
            </a:r>
            <a:r>
              <a:rPr lang="en-GB" sz="2400" b="1" i="0" dirty="0">
                <a:solidFill>
                  <a:srgbClr val="4D5B77"/>
                </a:solidFill>
              </a:rPr>
              <a:t>1. Cost functions</a:t>
            </a:r>
            <a:endParaRPr lang="en-US" sz="24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i="0" dirty="0">
                <a:solidFill>
                  <a:srgbClr val="4D5B77"/>
                </a:solidFill>
              </a:rPr>
              <a:t>For each Cost function </a:t>
            </a:r>
            <a:r>
              <a:rPr lang="en-GB" sz="2000" i="0" dirty="0" err="1">
                <a:solidFill>
                  <a:srgbClr val="4D5B77"/>
                </a:solidFill>
              </a:rPr>
              <a:t>Z</a:t>
            </a:r>
            <a:r>
              <a:rPr lang="en-GB" sz="2000" i="0" baseline="-25000" dirty="0" err="1">
                <a:solidFill>
                  <a:srgbClr val="4D5B77"/>
                </a:solidFill>
              </a:rPr>
              <a:t>i,j</a:t>
            </a:r>
            <a:r>
              <a:rPr lang="en-GB" sz="2000" i="0" dirty="0">
                <a:solidFill>
                  <a:srgbClr val="4D5B77"/>
                </a:solidFill>
              </a:rPr>
              <a:t> they are made 4 reading from graphs These constraints take into account the capacity of water sources.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Chart is inserted in MS Excel using the data from readings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For each function </a:t>
            </a:r>
            <a:r>
              <a:rPr lang="en-GB" sz="2000" dirty="0" err="1">
                <a:solidFill>
                  <a:srgbClr val="4D5B77"/>
                </a:solidFill>
              </a:rPr>
              <a:t>Z</a:t>
            </a:r>
            <a:r>
              <a:rPr lang="en-GB" sz="2000" baseline="-25000" dirty="0" err="1">
                <a:solidFill>
                  <a:srgbClr val="4D5B77"/>
                </a:solidFill>
              </a:rPr>
              <a:t>i,j</a:t>
            </a:r>
            <a:r>
              <a:rPr lang="en-GB" sz="2000" dirty="0" err="1">
                <a:solidFill>
                  <a:srgbClr val="4D5B77"/>
                </a:solidFill>
              </a:rPr>
              <a:t>a</a:t>
            </a:r>
            <a:r>
              <a:rPr lang="en-GB" sz="2000" dirty="0">
                <a:solidFill>
                  <a:srgbClr val="4D5B77"/>
                </a:solidFill>
              </a:rPr>
              <a:t> </a:t>
            </a:r>
            <a:r>
              <a:rPr lang="en-GB" sz="2000" dirty="0" err="1">
                <a:solidFill>
                  <a:srgbClr val="4D5B77"/>
                </a:solidFill>
              </a:rPr>
              <a:t>trendline</a:t>
            </a:r>
            <a:r>
              <a:rPr lang="en-GB" sz="2000" dirty="0">
                <a:solidFill>
                  <a:srgbClr val="4D5B77"/>
                </a:solidFill>
              </a:rPr>
              <a:t> is added and the </a:t>
            </a:r>
            <a:r>
              <a:rPr lang="en-GB" sz="2000" dirty="0" err="1">
                <a:solidFill>
                  <a:srgbClr val="4D5B77"/>
                </a:solidFill>
              </a:rPr>
              <a:t>trendline</a:t>
            </a:r>
            <a:r>
              <a:rPr lang="en-GB" sz="2000" dirty="0">
                <a:solidFill>
                  <a:srgbClr val="4D5B77"/>
                </a:solidFill>
              </a:rPr>
              <a:t> equation is found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 Cost functions are described as </a:t>
            </a:r>
            <a:r>
              <a:rPr lang="en-GB" sz="2000" dirty="0" err="1">
                <a:solidFill>
                  <a:srgbClr val="4D5B77"/>
                </a:solidFill>
              </a:rPr>
              <a:t>polynomes</a:t>
            </a:r>
            <a:endParaRPr lang="en-GB" sz="200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A check is performed in order to verify the </a:t>
            </a:r>
            <a:r>
              <a:rPr lang="en-GB" sz="2000" dirty="0" err="1">
                <a:solidFill>
                  <a:srgbClr val="4D5B77"/>
                </a:solidFill>
              </a:rPr>
              <a:t>trendline</a:t>
            </a:r>
            <a:r>
              <a:rPr lang="en-GB" sz="2000" dirty="0">
                <a:solidFill>
                  <a:srgbClr val="4D5B77"/>
                </a:solidFill>
              </a:rPr>
              <a:t> equations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4D5B77"/>
                </a:solidFill>
              </a:rPr>
              <a:t>The results are presented on Fig. 4.</a:t>
            </a:r>
            <a:endParaRPr lang="en-US" sz="2000" dirty="0">
              <a:solidFill>
                <a:srgbClr val="4D5B77"/>
              </a:solidFill>
            </a:endParaRP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400" i="0" dirty="0">
              <a:solidFill>
                <a:srgbClr val="4D5B77"/>
              </a:solidFill>
            </a:endParaRPr>
          </a:p>
          <a:p>
            <a:endParaRPr lang="en-US" sz="2000" i="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5132" cy="79690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D5B77"/>
                </a:solidFill>
              </a:rPr>
              <a:t>Creation of Solution Model in MS Excel</a:t>
            </a:r>
            <a:endParaRPr lang="en-US" sz="3200" dirty="0">
              <a:solidFill>
                <a:srgbClr val="4D5B77"/>
              </a:solidFill>
            </a:endParaRPr>
          </a:p>
        </p:txBody>
      </p:sp>
      <p:pic>
        <p:nvPicPr>
          <p:cNvPr id="6" name="Picture 5" descr="z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3962400"/>
            <a:ext cx="3810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410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D5B77"/>
                </a:solidFill>
              </a:rPr>
              <a:t>Fig</a:t>
            </a:r>
            <a:r>
              <a:rPr lang="bg-BG" sz="2000" b="1" dirty="0">
                <a:solidFill>
                  <a:srgbClr val="4D5B77"/>
                </a:solidFill>
              </a:rPr>
              <a:t>. </a:t>
            </a:r>
            <a:r>
              <a:rPr lang="en-GB" sz="2000" b="1" dirty="0">
                <a:solidFill>
                  <a:srgbClr val="4D5B77"/>
                </a:solidFill>
              </a:rPr>
              <a:t>3</a:t>
            </a:r>
            <a:r>
              <a:rPr lang="bg-BG" sz="2000" b="1" dirty="0">
                <a:solidFill>
                  <a:srgbClr val="4D5B77"/>
                </a:solidFill>
              </a:rPr>
              <a:t>.</a:t>
            </a:r>
            <a:r>
              <a:rPr lang="en-US" sz="2000" b="1" dirty="0">
                <a:solidFill>
                  <a:srgbClr val="4D5B77"/>
                </a:solidFill>
              </a:rPr>
              <a:t> </a:t>
            </a:r>
            <a:r>
              <a:rPr lang="en-GB" sz="2000" dirty="0">
                <a:solidFill>
                  <a:srgbClr val="4D5B77"/>
                </a:solidFill>
              </a:rPr>
              <a:t>Cost functions </a:t>
            </a:r>
          </a:p>
          <a:p>
            <a:r>
              <a:rPr lang="en-GB" sz="2000" dirty="0">
                <a:solidFill>
                  <a:srgbClr val="4D5B77"/>
                </a:solidFill>
              </a:rPr>
              <a:t>described as </a:t>
            </a:r>
            <a:r>
              <a:rPr lang="en-GB" sz="2000" dirty="0" err="1">
                <a:solidFill>
                  <a:srgbClr val="4D5B77"/>
                </a:solidFill>
              </a:rPr>
              <a:t>polynomes</a:t>
            </a:r>
            <a:endParaRPr lang="en-US" sz="2000" dirty="0">
              <a:solidFill>
                <a:srgbClr val="4D5B77"/>
              </a:solidFill>
            </a:endParaRPr>
          </a:p>
          <a:p>
            <a:endParaRPr lang="en-US" sz="2400" dirty="0">
              <a:solidFill>
                <a:srgbClr val="4D5B7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04800" y="5029200"/>
            <a:ext cx="8229600" cy="1828800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4D5B77"/>
                </a:solidFill>
              </a:rPr>
              <a:t>The results are presented on Fig. 4.</a:t>
            </a:r>
            <a:endParaRPr lang="en-US" sz="1800" dirty="0">
              <a:solidFill>
                <a:srgbClr val="4D5B77"/>
              </a:solidFill>
            </a:endParaRPr>
          </a:p>
          <a:p>
            <a:r>
              <a:rPr lang="en-GB" sz="1800" dirty="0">
                <a:solidFill>
                  <a:srgbClr val="4D5B77"/>
                </a:solidFill>
              </a:rPr>
              <a:t>The Cost functions for the virtual water source – Z</a:t>
            </a:r>
            <a:r>
              <a:rPr lang="bg-BG" sz="1800" baseline="-25000" dirty="0">
                <a:solidFill>
                  <a:srgbClr val="4D5B77"/>
                </a:solidFill>
              </a:rPr>
              <a:t>41</a:t>
            </a:r>
            <a:r>
              <a:rPr lang="bg-BG" sz="1800" dirty="0">
                <a:solidFill>
                  <a:srgbClr val="4D5B77"/>
                </a:solidFill>
              </a:rPr>
              <a:t>, </a:t>
            </a:r>
            <a:r>
              <a:rPr lang="en-GB" sz="1800" dirty="0">
                <a:solidFill>
                  <a:srgbClr val="4D5B77"/>
                </a:solidFill>
              </a:rPr>
              <a:t>Z</a:t>
            </a:r>
            <a:r>
              <a:rPr lang="bg-BG" sz="1800" baseline="-25000" dirty="0">
                <a:solidFill>
                  <a:srgbClr val="4D5B77"/>
                </a:solidFill>
              </a:rPr>
              <a:t>42</a:t>
            </a:r>
            <a:r>
              <a:rPr lang="bg-BG" sz="1800" dirty="0">
                <a:solidFill>
                  <a:srgbClr val="4D5B77"/>
                </a:solidFill>
              </a:rPr>
              <a:t>и </a:t>
            </a:r>
            <a:r>
              <a:rPr lang="en-GB" sz="1800" dirty="0">
                <a:solidFill>
                  <a:srgbClr val="4D5B77"/>
                </a:solidFill>
              </a:rPr>
              <a:t>Z</a:t>
            </a:r>
            <a:r>
              <a:rPr lang="bg-BG" sz="1800" baseline="-25000" dirty="0">
                <a:solidFill>
                  <a:srgbClr val="4D5B77"/>
                </a:solidFill>
              </a:rPr>
              <a:t>43</a:t>
            </a:r>
            <a:r>
              <a:rPr lang="bg-BG" sz="1800" dirty="0">
                <a:solidFill>
                  <a:srgbClr val="4D5B77"/>
                </a:solidFill>
              </a:rPr>
              <a:t>, </a:t>
            </a:r>
            <a:r>
              <a:rPr lang="en-GB" sz="1800" dirty="0">
                <a:solidFill>
                  <a:srgbClr val="4D5B77"/>
                </a:solidFill>
              </a:rPr>
              <a:t>are presented as linear functions, which return very high costs – 15 to 20 times bigger, compared to the costs for delivery from real water sources to water users</a:t>
            </a:r>
            <a:endParaRPr lang="en-US" sz="1800" dirty="0">
              <a:solidFill>
                <a:srgbClr val="4D5B77"/>
              </a:solidFill>
            </a:endParaRPr>
          </a:p>
          <a:p>
            <a:endParaRPr lang="en-US" b="1" i="0" dirty="0">
              <a:solidFill>
                <a:srgbClr val="4D5B77"/>
              </a:solidFill>
            </a:endParaRPr>
          </a:p>
        </p:txBody>
      </p:sp>
      <p:pic>
        <p:nvPicPr>
          <p:cNvPr id="5" name="Picture 4" descr="c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315200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4D5B7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10564</TotalTime>
  <Words>881</Words>
  <Application>Microsoft Office PowerPoint</Application>
  <PresentationFormat>Презентация на цял екран (4:3)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9" baseType="lpstr">
      <vt:lpstr>굴림체</vt:lpstr>
      <vt:lpstr>맑은 고딕</vt:lpstr>
      <vt:lpstr>Calibri Light</vt:lpstr>
      <vt:lpstr>Arial</vt:lpstr>
      <vt:lpstr>Calibri</vt:lpstr>
      <vt:lpstr>Office 테마</vt:lpstr>
      <vt:lpstr>OPTIMIZATION PROBLEMS TRANSPORTATION PROBLEM  APPLICATION IN WATER RESOURCES MANAGEMENT Jovana Andrijevic </vt:lpstr>
      <vt:lpstr>Initial data</vt:lpstr>
      <vt:lpstr>Initial data</vt:lpstr>
      <vt:lpstr>Initial data</vt:lpstr>
      <vt:lpstr>Problem solution</vt:lpstr>
      <vt:lpstr>Problem solution</vt:lpstr>
      <vt:lpstr>Problem solution</vt:lpstr>
      <vt:lpstr>Creation of Solution Model in MS Excel</vt:lpstr>
      <vt:lpstr>Презентация на PowerPoint</vt:lpstr>
      <vt:lpstr>Creation of Solution Model in MS Excel</vt:lpstr>
      <vt:lpstr>Creation of Solution Model in MS Excel</vt:lpstr>
      <vt:lpstr>Creation of Solution Model in MS Excel</vt:lpstr>
      <vt:lpstr>Thank you for your attention.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Petar Filkov</cp:lastModifiedBy>
  <cp:revision>72</cp:revision>
  <dcterms:created xsi:type="dcterms:W3CDTF">2010-02-01T08:03:16Z</dcterms:created>
  <dcterms:modified xsi:type="dcterms:W3CDTF">2021-12-13T20:31:07Z</dcterms:modified>
  <cp:category>www.slidemembers.com</cp:category>
</cp:coreProperties>
</file>